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72" r:id="rId11"/>
    <p:sldId id="270" r:id="rId12"/>
    <p:sldId id="268" r:id="rId13"/>
    <p:sldId id="271" r:id="rId14"/>
    <p:sldId id="269" r:id="rId15"/>
    <p:sldId id="265" r:id="rId16"/>
    <p:sldId id="266"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dirty="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D862E7-95FA-4FC4-9EC5-DDBFA8DC7417}"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B987F2-A784-4F72-BB57-0E9EACDE722E}"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BBD51E-4B19-444E-85C0-DBD7EB6263F4}"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D7255A-4AD5-4D3E-9A0A-689DA3BA976C}"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E0AD15-87AC-45B2-9EE5-8D165AF83CD7}" type="datetimeFigureOut">
              <a:rPr lang="en-US" dirty="0"/>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C40CCD-F0D6-4CC2-A4C8-2D7D0D875F02}" type="datetimeFigureOut">
              <a:rPr lang="en-US" dirty="0"/>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dirty="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dirty="0"/>
              <a:t>5/6/2024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dirty="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A00F7B-89C5-4DF7-A309-6263220147D4}" type="datetimeFigureOut">
              <a:rPr lang="en-US" dirty="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dirty="0"/>
              <a:t>5/6/2024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dirty="0"/>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dirty="0"/>
              <a:t>5/6/2024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DCB01F-D966-4C62-B900-0BE008A90C98}"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73A0EA-7DC7-4964-BB97-B173EF3B859A}" type="datetimeFigureOut">
              <a:rPr lang="en-US" dirty="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dirty="0"/>
              <a:t>5/6/2024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6833-2F25-767D-5395-E383E6F3A52F}"/>
              </a:ext>
            </a:extLst>
          </p:cNvPr>
          <p:cNvSpPr>
            <a:spLocks noGrp="1"/>
          </p:cNvSpPr>
          <p:nvPr>
            <p:ph type="ctrTitle"/>
          </p:nvPr>
        </p:nvSpPr>
        <p:spPr>
          <a:xfrm>
            <a:off x="-391395" y="2750745"/>
            <a:ext cx="8144134" cy="1356510"/>
          </a:xfrm>
        </p:spPr>
        <p:txBody>
          <a:bodyPr/>
          <a:lstStyle/>
          <a:p>
            <a:r>
              <a:rPr lang="en-IN" sz="2800" dirty="0"/>
              <a:t>Patient Database Management Using Blockchain</a:t>
            </a:r>
          </a:p>
        </p:txBody>
      </p:sp>
    </p:spTree>
    <p:extLst>
      <p:ext uri="{BB962C8B-B14F-4D97-AF65-F5344CB8AC3E}">
        <p14:creationId xmlns:p14="http://schemas.microsoft.com/office/powerpoint/2010/main" val="4276443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BE683-03E2-C827-AD18-E8FE19F73936}"/>
              </a:ext>
            </a:extLst>
          </p:cNvPr>
          <p:cNvSpPr>
            <a:spLocks noGrp="1"/>
          </p:cNvSpPr>
          <p:nvPr>
            <p:ph type="title"/>
          </p:nvPr>
        </p:nvSpPr>
        <p:spPr>
          <a:xfrm>
            <a:off x="0" y="1343163"/>
            <a:ext cx="9613861" cy="1080938"/>
          </a:xfrm>
        </p:spPr>
        <p:txBody>
          <a:bodyPr>
            <a:normAutofit/>
          </a:bodyPr>
          <a:lstStyle/>
          <a:p>
            <a:r>
              <a:rPr kumimoji="0" lang="en-US" altLang="en-US" sz="28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Registration page:</a:t>
            </a:r>
            <a:br>
              <a:rPr kumimoji="0" lang="en-US" altLang="en-US" sz="2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4" name="Picture 1">
            <a:extLst>
              <a:ext uri="{FF2B5EF4-FFF2-40B4-BE49-F238E27FC236}">
                <a16:creationId xmlns:a16="http://schemas.microsoft.com/office/drawing/2014/main" id="{2AF7E0B3-7B97-7739-6FD1-B92F8C9970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9264" y="2336800"/>
            <a:ext cx="8077447"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32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37DA-9604-75FD-5EAD-AF8903D6F105}"/>
              </a:ext>
            </a:extLst>
          </p:cNvPr>
          <p:cNvSpPr>
            <a:spLocks noGrp="1"/>
          </p:cNvSpPr>
          <p:nvPr>
            <p:ph type="title"/>
          </p:nvPr>
        </p:nvSpPr>
        <p:spPr>
          <a:xfrm>
            <a:off x="0" y="1382493"/>
            <a:ext cx="9613861" cy="1080938"/>
          </a:xfrm>
        </p:spPr>
        <p:txBody>
          <a:bodyPr>
            <a:normAutofit/>
          </a:bodyPr>
          <a:lstStyle/>
          <a:p>
            <a:r>
              <a:rPr kumimoji="0" lang="en-US" altLang="en-US" sz="28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Patient Login page:</a:t>
            </a:r>
            <a:br>
              <a:rPr kumimoji="0" lang="en-US" altLang="en-US" sz="2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1025" name="Picture 1">
            <a:extLst>
              <a:ext uri="{FF2B5EF4-FFF2-40B4-BE49-F238E27FC236}">
                <a16:creationId xmlns:a16="http://schemas.microsoft.com/office/drawing/2014/main" id="{736B6A5D-93F1-1D44-BFAB-55E093BC10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7491" y="2336800"/>
            <a:ext cx="8140993"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528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6FF9-C01B-DD8E-ECB6-0B86E274742E}"/>
              </a:ext>
            </a:extLst>
          </p:cNvPr>
          <p:cNvSpPr>
            <a:spLocks noGrp="1"/>
          </p:cNvSpPr>
          <p:nvPr>
            <p:ph type="title"/>
          </p:nvPr>
        </p:nvSpPr>
        <p:spPr>
          <a:xfrm>
            <a:off x="0" y="1362828"/>
            <a:ext cx="9613861" cy="1080938"/>
          </a:xfrm>
        </p:spPr>
        <p:txBody>
          <a:bodyPr>
            <a:normAutofit/>
          </a:bodyPr>
          <a:lstStyle/>
          <a:p>
            <a:r>
              <a:rPr kumimoji="0" lang="en-US" altLang="en-US" sz="280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Hospital Login page:</a:t>
            </a:r>
            <a:br>
              <a:rPr kumimoji="0" lang="en-US" altLang="en-US" sz="280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lang="en-IN" sz="2800" dirty="0"/>
          </a:p>
        </p:txBody>
      </p:sp>
      <p:pic>
        <p:nvPicPr>
          <p:cNvPr id="1031" name="Picture 7">
            <a:extLst>
              <a:ext uri="{FF2B5EF4-FFF2-40B4-BE49-F238E27FC236}">
                <a16:creationId xmlns:a16="http://schemas.microsoft.com/office/drawing/2014/main" id="{FE366B14-3F4A-8E45-3EC1-D0CB0F5D2B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9286" y="2336800"/>
            <a:ext cx="8217403"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93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D40E-2E2B-9E5A-4CF4-C10E4A86FA7D}"/>
              </a:ext>
            </a:extLst>
          </p:cNvPr>
          <p:cNvSpPr>
            <a:spLocks noGrp="1"/>
          </p:cNvSpPr>
          <p:nvPr>
            <p:ph type="title"/>
          </p:nvPr>
        </p:nvSpPr>
        <p:spPr>
          <a:xfrm>
            <a:off x="0" y="1362828"/>
            <a:ext cx="9613861" cy="1080938"/>
          </a:xfrm>
        </p:spPr>
        <p:txBody>
          <a:bodyPr>
            <a:normAutofit/>
          </a:bodyPr>
          <a:lstStyle/>
          <a:p>
            <a:r>
              <a:rPr kumimoji="0" lang="en-US" altLang="en-US" sz="28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Medical Department Login page:</a:t>
            </a:r>
            <a:br>
              <a:rPr kumimoji="0" lang="en-US" altLang="en-US" sz="2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1030" name="Picture 1">
            <a:extLst>
              <a:ext uri="{FF2B5EF4-FFF2-40B4-BE49-F238E27FC236}">
                <a16:creationId xmlns:a16="http://schemas.microsoft.com/office/drawing/2014/main" id="{84703AA0-B17A-648C-957D-E17B59BF5A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4720" y="2336800"/>
            <a:ext cx="7966536"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49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09022-C856-8F04-55FA-CA1A0E8290F9}"/>
              </a:ext>
            </a:extLst>
          </p:cNvPr>
          <p:cNvSpPr>
            <a:spLocks noGrp="1"/>
          </p:cNvSpPr>
          <p:nvPr>
            <p:ph type="title"/>
          </p:nvPr>
        </p:nvSpPr>
        <p:spPr>
          <a:xfrm>
            <a:off x="0" y="1333332"/>
            <a:ext cx="9613861" cy="1080938"/>
          </a:xfrm>
        </p:spPr>
        <p:txBody>
          <a:bodyPr>
            <a:normAutofit/>
          </a:bodyPr>
          <a:lstStyle/>
          <a:p>
            <a:r>
              <a:rPr kumimoji="0" lang="en-US" altLang="en-US" sz="28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Insurance  Login page:</a:t>
            </a:r>
            <a:br>
              <a:rPr kumimoji="0" lang="en-US" altLang="en-US" sz="2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6" name="Picture 12">
            <a:extLst>
              <a:ext uri="{FF2B5EF4-FFF2-40B4-BE49-F238E27FC236}">
                <a16:creationId xmlns:a16="http://schemas.microsoft.com/office/drawing/2014/main" id="{7B78663B-D1C4-B2B1-635D-5283302F64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0849" y="2336800"/>
            <a:ext cx="7974278"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592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a:extLst>
              <a:ext uri="{FF2B5EF4-FFF2-40B4-BE49-F238E27FC236}">
                <a16:creationId xmlns:a16="http://schemas.microsoft.com/office/drawing/2014/main" id="{65E647AE-A470-185D-0222-1EFC13C7D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81" y="2904835"/>
            <a:ext cx="3229693" cy="12686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
            <a:extLst>
              <a:ext uri="{FF2B5EF4-FFF2-40B4-BE49-F238E27FC236}">
                <a16:creationId xmlns:a16="http://schemas.microsoft.com/office/drawing/2014/main" id="{11309DBA-28A7-4A32-49F9-BF94C60AD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953" y="4509763"/>
            <a:ext cx="3190721" cy="13670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CD304FFD-D45D-1C13-23C4-0FA9955DF802}"/>
              </a:ext>
            </a:extLst>
          </p:cNvPr>
          <p:cNvSpPr>
            <a:spLocks noChangeArrowheads="1"/>
          </p:cNvSpPr>
          <p:nvPr/>
        </p:nvSpPr>
        <p:spPr bwMode="auto">
          <a:xfrm>
            <a:off x="953729" y="245928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Deployed contracts:</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E5E4EBB3-07ED-52F4-BA9E-1289E4DB9BCB}"/>
              </a:ext>
            </a:extLst>
          </p:cNvPr>
          <p:cNvSpPr>
            <a:spLocks noChangeArrowheads="1"/>
          </p:cNvSpPr>
          <p:nvPr/>
        </p:nvSpPr>
        <p:spPr bwMode="auto">
          <a:xfrm>
            <a:off x="-114300" y="2522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10">
            <a:extLst>
              <a:ext uri="{FF2B5EF4-FFF2-40B4-BE49-F238E27FC236}">
                <a16:creationId xmlns:a16="http://schemas.microsoft.com/office/drawing/2014/main" id="{C2E48BEE-90B8-C8FE-868F-67C7A5A140F8}"/>
              </a:ext>
            </a:extLst>
          </p:cNvPr>
          <p:cNvSpPr>
            <a:spLocks noChangeArrowheads="1"/>
          </p:cNvSpPr>
          <p:nvPr/>
        </p:nvSpPr>
        <p:spPr bwMode="auto">
          <a:xfrm>
            <a:off x="-114300" y="5357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12">
            <a:extLst>
              <a:ext uri="{FF2B5EF4-FFF2-40B4-BE49-F238E27FC236}">
                <a16:creationId xmlns:a16="http://schemas.microsoft.com/office/drawing/2014/main" id="{834BDA2C-78A6-210B-52E2-0F659B2F8670}"/>
              </a:ext>
            </a:extLst>
          </p:cNvPr>
          <p:cNvSpPr>
            <a:spLocks noChangeArrowheads="1"/>
          </p:cNvSpPr>
          <p:nvPr/>
        </p:nvSpPr>
        <p:spPr bwMode="auto">
          <a:xfrm>
            <a:off x="5434882" y="2404355"/>
            <a:ext cx="32296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Account details after deployment:</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9" name="Picture 1">
            <a:extLst>
              <a:ext uri="{FF2B5EF4-FFF2-40B4-BE49-F238E27FC236}">
                <a16:creationId xmlns:a16="http://schemas.microsoft.com/office/drawing/2014/main" id="{3C416B00-2A61-C50A-2BC4-49BC14663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755" y="2904835"/>
            <a:ext cx="4016472" cy="297821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3">
            <a:extLst>
              <a:ext uri="{FF2B5EF4-FFF2-40B4-BE49-F238E27FC236}">
                <a16:creationId xmlns:a16="http://schemas.microsoft.com/office/drawing/2014/main" id="{E59B873E-D8F5-C8F4-09ED-31F331A71BB8}"/>
              </a:ext>
            </a:extLst>
          </p:cNvPr>
          <p:cNvSpPr>
            <a:spLocks noChangeArrowheads="1"/>
          </p:cNvSpPr>
          <p:nvPr/>
        </p:nvSpPr>
        <p:spPr bwMode="auto">
          <a:xfrm>
            <a:off x="-114300" y="2568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712751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EF331F2-617E-84D2-ABA4-82CF69524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43" y="3769582"/>
            <a:ext cx="5361140" cy="620764"/>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115D09E0-879E-1658-0F06-88888CCAB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559" y="5459463"/>
            <a:ext cx="2566219" cy="5984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546BF6-3E7B-CE08-91E6-19E59F98CE6A}"/>
              </a:ext>
            </a:extLst>
          </p:cNvPr>
          <p:cNvSpPr>
            <a:spLocks noChangeArrowheads="1"/>
          </p:cNvSpPr>
          <p:nvPr/>
        </p:nvSpPr>
        <p:spPr bwMode="auto">
          <a:xfrm>
            <a:off x="1071717" y="3131098"/>
            <a:ext cx="114054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Connected to Ganache:</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EB0B2499-33BB-3CDE-D5C0-650E64DFD0B2}"/>
              </a:ext>
            </a:extLst>
          </p:cNvPr>
          <p:cNvSpPr>
            <a:spLocks noChangeArrowheads="1"/>
          </p:cNvSpPr>
          <p:nvPr/>
        </p:nvSpPr>
        <p:spPr bwMode="auto">
          <a:xfrm>
            <a:off x="1163843" y="4874688"/>
            <a:ext cx="114054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Final Output:</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54280A8F-8A6D-9B30-AA66-D59C6D5F8FEA}"/>
              </a:ext>
            </a:extLst>
          </p:cNvPr>
          <p:cNvSpPr>
            <a:spLocks noChangeArrowheads="1"/>
          </p:cNvSpPr>
          <p:nvPr/>
        </p:nvSpPr>
        <p:spPr bwMode="auto">
          <a:xfrm>
            <a:off x="977081" y="3877000"/>
            <a:ext cx="114054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84525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4711D-F6CF-0641-C2CC-7B38794FB7FC}"/>
              </a:ext>
            </a:extLst>
          </p:cNvPr>
          <p:cNvSpPr>
            <a:spLocks noGrp="1"/>
          </p:cNvSpPr>
          <p:nvPr>
            <p:ph type="title"/>
          </p:nvPr>
        </p:nvSpPr>
        <p:spPr>
          <a:xfrm>
            <a:off x="0" y="1421821"/>
            <a:ext cx="9613861" cy="1080938"/>
          </a:xfrm>
        </p:spPr>
        <p:txBody>
          <a:bodyPr>
            <a:normAutofit/>
          </a:bodyPr>
          <a:lstStyle/>
          <a:p>
            <a:r>
              <a:rPr lang="en-IN" sz="3200" dirty="0">
                <a:effectLst/>
                <a:latin typeface="Times New Roman" panose="02020603050405020304" pitchFamily="18" charset="0"/>
                <a:ea typeface="Times New Roman" panose="02020603050405020304" pitchFamily="18" charset="0"/>
              </a:rPr>
              <a:t>Conclusion</a:t>
            </a:r>
            <a:br>
              <a:rPr lang="en-IN" sz="3200" dirty="0">
                <a:effectLst/>
                <a:latin typeface="Times New Roman" panose="02020603050405020304" pitchFamily="18" charset="0"/>
                <a:ea typeface="Times New Roman" panose="02020603050405020304" pitchFamily="18" charset="0"/>
              </a:rPr>
            </a:br>
            <a:endParaRPr lang="en-IN" sz="3200" dirty="0"/>
          </a:p>
        </p:txBody>
      </p:sp>
      <p:sp>
        <p:nvSpPr>
          <p:cNvPr id="3" name="Content Placeholder 2">
            <a:extLst>
              <a:ext uri="{FF2B5EF4-FFF2-40B4-BE49-F238E27FC236}">
                <a16:creationId xmlns:a16="http://schemas.microsoft.com/office/drawing/2014/main" id="{75D89F73-BCB9-9436-75C7-1CF480584751}"/>
              </a:ext>
            </a:extLst>
          </p:cNvPr>
          <p:cNvSpPr>
            <a:spLocks noGrp="1"/>
          </p:cNvSpPr>
          <p:nvPr>
            <p:ph idx="1"/>
          </p:nvPr>
        </p:nvSpPr>
        <p:spPr/>
        <p:txBody>
          <a:bodyPr/>
          <a:lstStyle/>
          <a:p>
            <a:pPr algn="just" fontAlgn="base">
              <a:lnSpc>
                <a:spcPct val="115000"/>
              </a:lnSpc>
            </a:pPr>
            <a:r>
              <a:rPr lang="en-IN" sz="1800" dirty="0">
                <a:effectLst/>
                <a:latin typeface="Times New Roman" panose="02020603050405020304" pitchFamily="18" charset="0"/>
                <a:ea typeface="Times New Roman" panose="02020603050405020304" pitchFamily="18" charset="0"/>
              </a:rPr>
              <a:t>In conclusion, the development of the Patient Database Management System using blockchain technology represents a significant step forward in revolutionizing healthcare data management. Throughout the course of this project, we have successfully implemented a system that addresses key challenges faced by traditional patient database systems, including data security, transparency, and interoperability. The role-based access control system ensures that each user is provided with access to functionalities specific to their role, thereby enhancing efficiency and confidentiality in managing patient information. Patients can conveniently access and manage their medical records, while healthcare providers can securely add  patient data in compliance with privacy regulations.</a:t>
            </a:r>
          </a:p>
          <a:p>
            <a:pPr algn="just" fontAlgn="base">
              <a:lnSpc>
                <a:spcPct val="115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4014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6960-2E1C-AE42-E8CD-A716F8296340}"/>
              </a:ext>
            </a:extLst>
          </p:cNvPr>
          <p:cNvSpPr>
            <a:spLocks noGrp="1"/>
          </p:cNvSpPr>
          <p:nvPr>
            <p:ph type="title"/>
          </p:nvPr>
        </p:nvSpPr>
        <p:spPr>
          <a:xfrm>
            <a:off x="108155" y="1500480"/>
            <a:ext cx="10186027" cy="672449"/>
          </a:xfrm>
        </p:spPr>
        <p:txBody>
          <a:bodyPr>
            <a:noAutofit/>
          </a:bodyPr>
          <a:lstStyle/>
          <a:p>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Abstract</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200" dirty="0"/>
          </a:p>
        </p:txBody>
      </p:sp>
      <p:sp>
        <p:nvSpPr>
          <p:cNvPr id="3" name="Content Placeholder 2">
            <a:extLst>
              <a:ext uri="{FF2B5EF4-FFF2-40B4-BE49-F238E27FC236}">
                <a16:creationId xmlns:a16="http://schemas.microsoft.com/office/drawing/2014/main" id="{3758CD11-5AF6-C856-8D20-BAD683DDEA9A}"/>
              </a:ext>
            </a:extLst>
          </p:cNvPr>
          <p:cNvSpPr>
            <a:spLocks noGrp="1"/>
          </p:cNvSpPr>
          <p:nvPr>
            <p:ph idx="1"/>
          </p:nvPr>
        </p:nvSpPr>
        <p:spPr/>
        <p:txBody>
          <a:bodyPr/>
          <a:lstStyle/>
          <a:p>
            <a:pPr marL="0" indent="0" algn="just">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Blockchain-Based Patient Data Management System, developed with HTML, CSS, and PHP for frontend and backend operations, leverages Ganache and Truffle for blockchain integration. This innovative system aims to address critical vulnerabilities in traditional medical record-keeping methods, enhancing security and efficiency in processing medical bills and insurance claims. The system facilitates seamless interaction among the Hospital Department, Medical Department, and Insurance Company while ensuring the integrity and confidentiality of patient data. Through the utilization of blockchain technology, patient records and financial information are securely stored on a tamper-resistant ledger, mitigating the risks of data manipulation and unauthorized access.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95201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DA37-7357-7087-E7AE-E6C8CC677D94}"/>
              </a:ext>
            </a:extLst>
          </p:cNvPr>
          <p:cNvSpPr>
            <a:spLocks noGrp="1"/>
          </p:cNvSpPr>
          <p:nvPr>
            <p:ph type="title"/>
          </p:nvPr>
        </p:nvSpPr>
        <p:spPr>
          <a:xfrm>
            <a:off x="0" y="1069122"/>
            <a:ext cx="10294182" cy="1080938"/>
          </a:xfrm>
        </p:spPr>
        <p:txBody>
          <a:bodyPr>
            <a:normAutofit/>
          </a:bodyPr>
          <a:lstStyle/>
          <a:p>
            <a:pPr>
              <a:lnSpc>
                <a:spcPct val="107000"/>
              </a:lnSpc>
              <a:spcAft>
                <a:spcPts val="800"/>
              </a:spcAft>
            </a:pP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7212A0-B2A8-35C6-F979-7ED4148FA254}"/>
              </a:ext>
            </a:extLst>
          </p:cNvPr>
          <p:cNvSpPr>
            <a:spLocks noGrp="1"/>
          </p:cNvSpPr>
          <p:nvPr>
            <p:ph idx="1"/>
          </p:nvPr>
        </p:nvSpPr>
        <p:spPr/>
        <p:txBody>
          <a:bodyPr>
            <a:normAutofit/>
          </a:bodyPr>
          <a:lstStyle/>
          <a:p>
            <a:pPr marL="0" indent="0" algn="just">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 today's digital age, the management of patient records and healthcare data has become increasingly crucial for ensuring efficient and secure healthcare services. Traditional systems for managing patient databases often face challenges related to data security, privacy, and interoperability. In response to these challenges, innovative technologies such as blockchain are being explored as potential solutions to revolutionize the healthcare industry.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Blockchain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decentralized, distributed ledger technology that records transactions across multiple nodes in a secure and transparent manner. Each transaction is cryptographically linked to the previous one, forming a chain of blocks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5091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CAE67-D197-ABE5-279C-3F14C49D78B6}"/>
              </a:ext>
            </a:extLst>
          </p:cNvPr>
          <p:cNvSpPr>
            <a:spLocks noGrp="1"/>
          </p:cNvSpPr>
          <p:nvPr>
            <p:ph idx="1"/>
          </p:nvPr>
        </p:nvSpPr>
        <p:spPr/>
        <p:txBody>
          <a:bodyPr>
            <a:normAutofit/>
          </a:bodyPr>
          <a:lstStyle/>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Smart Contracts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Self-executing contracts with predefined rules and conditions encoded on the blockchain. Smart contracts automate and enforce the terms of agreements, eliminating the need for intermediaries.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Decentralization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 distribution of control and authority across multiple nodes or participants in a network. Decentralization enhances security, resilience, and transparency by removing single points of failure.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Patient Database Management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 process of collecting, storing, and managing patient-related information, including medical records, treatment history, and billing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53758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DF2569-EF36-D030-EEF3-301C19E7C68A}"/>
              </a:ext>
            </a:extLst>
          </p:cNvPr>
          <p:cNvSpPr>
            <a:spLocks noGrp="1"/>
          </p:cNvSpPr>
          <p:nvPr>
            <p:ph idx="1"/>
          </p:nvPr>
        </p:nvSpPr>
        <p:spPr/>
        <p:txBody>
          <a:bodyPr/>
          <a:lstStyle/>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Interoperability</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 ability of different healthcare systems and applications to exchange and interpret data seamlessly. Interoperability is essential for ensuring the continuity of care and improving healthcare delivery.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ABI (Application Binary Interface):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ABI is a standard interface for interaction between smart contracts and other parts of the system. It defines how functions are called and data is transferred in and out of the contract.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Contract Address: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contract address is a unique identifier assigned to each deployed smart contract on the blockchain. It is used to interact with the contract and execute its functions.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0204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D5900-AA8E-E28E-CCBA-67893D20A61B}"/>
              </a:ext>
            </a:extLst>
          </p:cNvPr>
          <p:cNvSpPr>
            <a:spLocks noGrp="1"/>
          </p:cNvSpPr>
          <p:nvPr>
            <p:ph type="title"/>
          </p:nvPr>
        </p:nvSpPr>
        <p:spPr>
          <a:xfrm>
            <a:off x="-86595" y="1087525"/>
            <a:ext cx="9613861" cy="1080938"/>
          </a:xfrm>
        </p:spPr>
        <p:txBody>
          <a:bodyPr>
            <a:normAutofit/>
          </a:bodyPr>
          <a:lstStyle/>
          <a:p>
            <a:r>
              <a:rPr lang="en-IN" sz="3200" i="0" dirty="0">
                <a:solidFill>
                  <a:srgbClr val="ECECEC"/>
                </a:solidFill>
                <a:effectLst/>
                <a:highlight>
                  <a:srgbClr val="212121"/>
                </a:highlight>
                <a:latin typeface="Times New Roman" panose="02020603050405020304" pitchFamily="18" charset="0"/>
                <a:cs typeface="Times New Roman" panose="02020603050405020304" pitchFamily="18" charset="0"/>
              </a:rPr>
              <a:t>Existing System / Literature Survey</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31B4E6-0043-83F9-3F0C-4FB467455711}"/>
              </a:ext>
            </a:extLst>
          </p:cNvPr>
          <p:cNvSpPr>
            <a:spLocks noGrp="1"/>
          </p:cNvSpPr>
          <p:nvPr>
            <p:ph idx="1"/>
          </p:nvPr>
        </p:nvSpPr>
        <p:spPr/>
        <p:txBody>
          <a:bodyPr>
            <a:normAutofit/>
          </a:bodyPr>
          <a:lstStyle/>
          <a:p>
            <a:pPr marL="0" indent="0">
              <a:buNone/>
            </a:pPr>
            <a:r>
              <a:rPr lang="en-US" sz="1800" dirty="0"/>
              <a:t>Electronic Health Records (EHR) Systems:</a:t>
            </a:r>
          </a:p>
          <a:p>
            <a:pPr marL="0" indent="0">
              <a:buNone/>
            </a:pPr>
            <a:r>
              <a:rPr lang="en-US" sz="1800" dirty="0"/>
              <a:t>EHR systems have become prevalent in healthcare institutions worldwide, digitizing patient health information for easy access and management.</a:t>
            </a:r>
          </a:p>
          <a:p>
            <a:pPr marL="0" indent="0">
              <a:buNone/>
            </a:pPr>
            <a:endParaRPr lang="en-US" sz="1800" dirty="0"/>
          </a:p>
          <a:p>
            <a:pPr marL="0" indent="0">
              <a:buNone/>
            </a:pPr>
            <a:r>
              <a:rPr lang="en-US" sz="1800" dirty="0"/>
              <a:t>Advantages: EHR systems streamline workflow, improve data accuracy, and facilitate communication among healthcare providers.</a:t>
            </a:r>
          </a:p>
          <a:p>
            <a:pPr marL="0" indent="0">
              <a:buNone/>
            </a:pPr>
            <a:endParaRPr lang="en-US" sz="1800" dirty="0"/>
          </a:p>
          <a:p>
            <a:pPr marL="0" indent="0">
              <a:buNone/>
            </a:pPr>
            <a:r>
              <a:rPr lang="en-US" sz="1800" dirty="0"/>
              <a:t>Limitations: Despite their advantages, EHR systems face challenges such as data security vulnerabilities, interoperability issues, and user interface complexities.</a:t>
            </a:r>
            <a:endParaRPr lang="en-IN" sz="1800" dirty="0"/>
          </a:p>
        </p:txBody>
      </p:sp>
    </p:spTree>
    <p:extLst>
      <p:ext uri="{BB962C8B-B14F-4D97-AF65-F5344CB8AC3E}">
        <p14:creationId xmlns:p14="http://schemas.microsoft.com/office/powerpoint/2010/main" val="398290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5994D-0451-C09E-FFC4-D2A9A8A088C6}"/>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Health Information Exchange (HIE) Networks:</a:t>
            </a:r>
          </a:p>
          <a:p>
            <a:pPr marL="0" indent="0">
              <a:buNone/>
            </a:pPr>
            <a:r>
              <a:rPr lang="en-US" sz="1800" dirty="0">
                <a:latin typeface="Times New Roman" panose="02020603050405020304" pitchFamily="18" charset="0"/>
                <a:cs typeface="Times New Roman" panose="02020603050405020304" pitchFamily="18" charset="0"/>
              </a:rPr>
              <a:t>HIE networks enable the exchange of patient health information between different healthcare entities, allowing for seamless data sharing.</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Advantages: HIE networks enhance care coordination, reduce redundancy in tests and procedures, and improve patient outcomes through timely access to medical records.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Limitations: Challenges with data standardization, consent management, and governance hinder the effectiveness of HIE networks. Privacy concerns also arise due to the sharing of sensitive patient information across multiple organizations.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34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1298D-523C-5243-F0F1-9D798A7A83C9}"/>
              </a:ext>
            </a:extLst>
          </p:cNvPr>
          <p:cNvSpPr>
            <a:spLocks noGrp="1"/>
          </p:cNvSpPr>
          <p:nvPr>
            <p:ph type="title"/>
          </p:nvPr>
        </p:nvSpPr>
        <p:spPr>
          <a:xfrm>
            <a:off x="0" y="1018699"/>
            <a:ext cx="9613861" cy="1080938"/>
          </a:xfrm>
        </p:spPr>
        <p:txBody>
          <a:bodyPr>
            <a:normAutofit fontScale="90000"/>
          </a:bodyPr>
          <a:lstStyle/>
          <a:p>
            <a:pPr fontAlgn="base">
              <a:lnSpc>
                <a:spcPct val="150000"/>
              </a:lnSpc>
            </a:pPr>
            <a:br>
              <a:rPr lang="en-IN" sz="1800" b="1" dirty="0">
                <a:solidFill>
                  <a:srgbClr val="000000"/>
                </a:solidFill>
                <a:effectLst/>
                <a:latin typeface="Times New Roman" panose="02020603050405020304" pitchFamily="18" charset="0"/>
                <a:ea typeface="Times New Roman" panose="02020603050405020304" pitchFamily="18" charset="0"/>
              </a:rPr>
            </a:br>
            <a:br>
              <a:rPr lang="en-IN" sz="1800" b="1" dirty="0">
                <a:solidFill>
                  <a:srgbClr val="000000"/>
                </a:solidFill>
                <a:effectLst/>
                <a:latin typeface="Times New Roman" panose="02020603050405020304" pitchFamily="18" charset="0"/>
                <a:ea typeface="Times New Roman" panose="02020603050405020304" pitchFamily="18" charset="0"/>
              </a:rPr>
            </a:br>
            <a:br>
              <a:rPr lang="en-IN" sz="1800" b="1" dirty="0">
                <a:solidFill>
                  <a:srgbClr val="000000"/>
                </a:solidFill>
                <a:effectLst/>
                <a:latin typeface="Times New Roman" panose="02020603050405020304" pitchFamily="18" charset="0"/>
                <a:ea typeface="Times New Roman" panose="02020603050405020304" pitchFamily="18" charset="0"/>
              </a:rPr>
            </a:br>
            <a:r>
              <a:rPr lang="en-IN" dirty="0">
                <a:effectLst/>
                <a:latin typeface="Times New Roman" panose="02020603050405020304" pitchFamily="18" charset="0"/>
                <a:ea typeface="Times New Roman" panose="02020603050405020304" pitchFamily="18" charset="0"/>
              </a:rPr>
              <a:t>Proposed System</a:t>
            </a:r>
            <a:br>
              <a:rPr lang="en-IN" dirty="0">
                <a:effectLst/>
                <a:latin typeface="Times New Roman" panose="02020603050405020304" pitchFamily="18" charset="0"/>
                <a:ea typeface="Times New Roman" panose="02020603050405020304" pitchFamily="18" charset="0"/>
              </a:rPr>
            </a:br>
            <a:r>
              <a:rPr lang="en-IN" dirty="0">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FEB9A455-3B3D-9EF3-E4A6-351B725C666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53962" y="2621936"/>
            <a:ext cx="9753600" cy="3598863"/>
          </a:xfrm>
          <a:prstGeom prst="rect">
            <a:avLst/>
          </a:prstGeom>
          <a:noFill/>
          <a:ln>
            <a:noFill/>
          </a:ln>
        </p:spPr>
      </p:pic>
    </p:spTree>
    <p:extLst>
      <p:ext uri="{BB962C8B-B14F-4D97-AF65-F5344CB8AC3E}">
        <p14:creationId xmlns:p14="http://schemas.microsoft.com/office/powerpoint/2010/main" val="3880954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04C8-0174-6673-4286-CA9552474F1F}"/>
              </a:ext>
            </a:extLst>
          </p:cNvPr>
          <p:cNvSpPr>
            <a:spLocks noGrp="1"/>
          </p:cNvSpPr>
          <p:nvPr>
            <p:ph type="title"/>
          </p:nvPr>
        </p:nvSpPr>
        <p:spPr>
          <a:xfrm>
            <a:off x="-1" y="1510311"/>
            <a:ext cx="10294183" cy="1080938"/>
          </a:xfrm>
        </p:spPr>
        <p:txBody>
          <a:bodyPr>
            <a:normAutofit fontScale="90000"/>
          </a:bodyPr>
          <a:lstStyle/>
          <a:p>
            <a:pPr fontAlgn="base">
              <a:lnSpc>
                <a:spcPct val="150000"/>
              </a:lnSpc>
            </a:pPr>
            <a:r>
              <a:rPr lang="en-IN" dirty="0">
                <a:effectLst/>
                <a:latin typeface="Times New Roman" panose="02020603050405020304" pitchFamily="18" charset="0"/>
                <a:ea typeface="Times New Roman" panose="02020603050405020304" pitchFamily="18" charset="0"/>
              </a:rPr>
              <a:t>Result /Performance Evaluation</a:t>
            </a:r>
            <a:br>
              <a:rPr lang="en-IN" sz="1800" dirty="0">
                <a:effectLst/>
                <a:latin typeface="Times New Roman" panose="02020603050405020304" pitchFamily="18" charset="0"/>
                <a:ea typeface="Times New Roman" panose="02020603050405020304" pitchFamily="18" charset="0"/>
              </a:rPr>
            </a:br>
            <a:r>
              <a:rPr lang="en-IN" sz="1800" b="1" dirty="0">
                <a:solidFill>
                  <a:srgbClr val="000000"/>
                </a:solidFill>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1D4B9689-29C8-7C8C-F114-13886D10B358}"/>
              </a:ext>
            </a:extLst>
          </p:cNvPr>
          <p:cNvSpPr>
            <a:spLocks noGrp="1"/>
          </p:cNvSpPr>
          <p:nvPr>
            <p:ph idx="1"/>
          </p:nvPr>
        </p:nvSpPr>
        <p:spPr>
          <a:xfrm>
            <a:off x="16128496" y="4619822"/>
            <a:ext cx="1881489" cy="2057772"/>
          </a:xfrm>
        </p:spPr>
        <p:txBody>
          <a:bodyPr/>
          <a:lstStyle/>
          <a:p>
            <a:endParaRPr lang="en-IN" dirty="0"/>
          </a:p>
        </p:txBody>
      </p:sp>
      <p:sp>
        <p:nvSpPr>
          <p:cNvPr id="6" name="Rectangle 5">
            <a:extLst>
              <a:ext uri="{FF2B5EF4-FFF2-40B4-BE49-F238E27FC236}">
                <a16:creationId xmlns:a16="http://schemas.microsoft.com/office/drawing/2014/main" id="{8FFDD70F-A563-A342-C6B4-CD6E071C022B}"/>
              </a:ext>
            </a:extLst>
          </p:cNvPr>
          <p:cNvSpPr>
            <a:spLocks noChangeArrowheads="1"/>
          </p:cNvSpPr>
          <p:nvPr/>
        </p:nvSpPr>
        <p:spPr bwMode="auto">
          <a:xfrm>
            <a:off x="298655" y="74521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10">
            <a:extLst>
              <a:ext uri="{FF2B5EF4-FFF2-40B4-BE49-F238E27FC236}">
                <a16:creationId xmlns:a16="http://schemas.microsoft.com/office/drawing/2014/main" id="{4707A489-5B60-F1E6-218E-36B495A80EC1}"/>
              </a:ext>
            </a:extLst>
          </p:cNvPr>
          <p:cNvSpPr>
            <a:spLocks noChangeArrowheads="1"/>
          </p:cNvSpPr>
          <p:nvPr/>
        </p:nvSpPr>
        <p:spPr bwMode="auto">
          <a:xfrm>
            <a:off x="4206121" y="726148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Rectangle 15">
            <a:extLst>
              <a:ext uri="{FF2B5EF4-FFF2-40B4-BE49-F238E27FC236}">
                <a16:creationId xmlns:a16="http://schemas.microsoft.com/office/drawing/2014/main" id="{2CF1C761-91C6-93C8-A153-19CBDF5F0C37}"/>
              </a:ext>
            </a:extLst>
          </p:cNvPr>
          <p:cNvSpPr>
            <a:spLocks noChangeArrowheads="1"/>
          </p:cNvSpPr>
          <p:nvPr/>
        </p:nvSpPr>
        <p:spPr bwMode="auto">
          <a:xfrm>
            <a:off x="7923918" y="7453167"/>
            <a:ext cx="6155795" cy="263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5" name="Picture 2">
            <a:extLst>
              <a:ext uri="{FF2B5EF4-FFF2-40B4-BE49-F238E27FC236}">
                <a16:creationId xmlns:a16="http://schemas.microsoft.com/office/drawing/2014/main" id="{8F1B4EC6-688C-AF64-9EEA-1E255B4F7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162" y="2346076"/>
            <a:ext cx="8229600" cy="4048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55875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TM04033917[[fn=Berlin]]</Template>
  <TotalTime>187</TotalTime>
  <Words>749</Words>
  <Application>Microsoft Office PowerPoint</Application>
  <PresentationFormat>Widescreen</PresentationFormat>
  <Paragraphs>38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 New Roman</vt:lpstr>
      <vt:lpstr>Trebuchet MS</vt:lpstr>
      <vt:lpstr>Berlin</vt:lpstr>
      <vt:lpstr>Patient Database Management Using Blockchain</vt:lpstr>
      <vt:lpstr>Abstract </vt:lpstr>
      <vt:lpstr>Introduction</vt:lpstr>
      <vt:lpstr>PowerPoint Presentation</vt:lpstr>
      <vt:lpstr>PowerPoint Presentation</vt:lpstr>
      <vt:lpstr>Existing System / Literature Survey</vt:lpstr>
      <vt:lpstr>PowerPoint Presentation</vt:lpstr>
      <vt:lpstr>   Proposed System   </vt:lpstr>
      <vt:lpstr>Result /Performance Evaluation   </vt:lpstr>
      <vt:lpstr>Registration page: </vt:lpstr>
      <vt:lpstr>Patient Login page: </vt:lpstr>
      <vt:lpstr>Hospital Login page: </vt:lpstr>
      <vt:lpstr>Medical Department Login page: </vt:lpstr>
      <vt:lpstr>Insurance  Login page: </vt:lpstr>
      <vt:lpstr>PowerPoint Presentation</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Patient Database Management Using Blockchain</dc:title>
  <dc:creator>Bhoomika Kotharu</dc:creator>
  <cp:lastModifiedBy>Bhoomika Kotharu</cp:lastModifiedBy>
  <cp:revision>3</cp:revision>
  <dcterms:created xsi:type="dcterms:W3CDTF">2024-05-05T16:29:10Z</dcterms:created>
  <dcterms:modified xsi:type="dcterms:W3CDTF">2024-05-06T08:18:30Z</dcterms:modified>
</cp:coreProperties>
</file>